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20" r:id="rId5"/>
    <p:sldMasterId id="2147483732" r:id="rId6"/>
  </p:sldMasterIdLst>
  <p:handoutMasterIdLst>
    <p:handoutMasterId r:id="rId18"/>
  </p:handoutMasterIdLst>
  <p:sldIdLst>
    <p:sldId id="271" r:id="rId7"/>
    <p:sldId id="272" r:id="rId8"/>
    <p:sldId id="256" r:id="rId9"/>
    <p:sldId id="258" r:id="rId10"/>
    <p:sldId id="264" r:id="rId11"/>
    <p:sldId id="274" r:id="rId12"/>
    <p:sldId id="263" r:id="rId13"/>
    <p:sldId id="266"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05DADC4-B156-41B9-A8D5-5F289D2856FB}" type="datetimeFigureOut">
              <a:rPr lang="en-US" smtClean="0"/>
              <a:t>1/28/2022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6EE906-D61D-4D4A-9BAA-E64FC6369921}"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17D2FF-092B-4306-97EA-02774BA09378}" type="datetimeFigureOut">
              <a:rPr lang="en-US" smtClean="0"/>
              <a:pPr/>
              <a:t>1/28/2022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5C5E6F-6F9A-474C-B375-6B699A26908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5C5E6F-6F9A-474C-B375-6B699A269081}"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817D2FF-092B-4306-97EA-02774BA09378}" type="datetimeFigureOut">
              <a:rPr lang="en-US" smtClean="0"/>
              <a:pPr/>
              <a:t>1/28/2022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75C5E6F-6F9A-474C-B375-6B699A26908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75C5E6F-6F9A-474C-B375-6B699A26908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5C5E6F-6F9A-474C-B375-6B699A269081}"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5C5E6F-6F9A-474C-B375-6B699A269081}"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817D2FF-092B-4306-97EA-02774BA09378}" type="datetimeFigureOut">
              <a:rPr lang="en-US" smtClean="0"/>
              <a:pPr/>
              <a:t>1/28/2022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5C5E6F-6F9A-474C-B375-6B699A269081}"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75C5E6F-6F9A-474C-B375-6B699A269081}"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75C5E6F-6F9A-474C-B375-6B699A269081}"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817D2FF-092B-4306-97EA-02774BA09378}" type="datetimeFigureOut">
              <a:rPr lang="en-US" smtClean="0"/>
              <a:pPr/>
              <a:t>1/28/2022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75C5E6F-6F9A-474C-B375-6B699A269081}"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17D2FF-092B-4306-97EA-02774BA09378}" type="datetimeFigureOut">
              <a:rPr lang="en-US" smtClean="0"/>
              <a:pPr/>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75C5E6F-6F9A-474C-B375-6B699A269081}"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75C5E6F-6F9A-474C-B375-6B699A269081}"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75C5E6F-6F9A-474C-B375-6B699A269081}"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75C5E6F-6F9A-474C-B375-6B699A269081}"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5C5E6F-6F9A-474C-B375-6B699A26908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75C5E6F-6F9A-474C-B375-6B699A269081}"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17D2FF-092B-4306-97EA-02774BA09378}" type="datetimeFigureOut">
              <a:rPr lang="en-US" smtClean="0"/>
              <a:pPr/>
              <a:t>1/28/2022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17D2FF-092B-4306-97EA-02774BA09378}" type="datetimeFigureOut">
              <a:rPr lang="en-US" smtClean="0"/>
              <a:pPr/>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17D2FF-092B-4306-97EA-02774BA09378}" type="datetimeFigureOut">
              <a:rPr lang="en-US" smtClean="0"/>
              <a:pPr/>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5C5E6F-6F9A-474C-B375-6B699A26908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17D2FF-092B-4306-97EA-02774BA09378}" type="datetimeFigureOut">
              <a:rPr lang="en-US" smtClean="0"/>
              <a:pPr/>
              <a:t>1/28/2022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5C5E6F-6F9A-474C-B375-6B699A2690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17D2FF-092B-4306-97EA-02774BA09378}" type="datetimeFigureOut">
              <a:rPr lang="en-US" smtClean="0"/>
              <a:pPr/>
              <a:t>1/28/2022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75C5E6F-6F9A-474C-B375-6B699A269081}"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17D2FF-092B-4306-97EA-02774BA09378}" type="datetimeFigureOut">
              <a:rPr lang="en-US" smtClean="0"/>
              <a:pPr/>
              <a:t>1/28/2022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5C5E6F-6F9A-474C-B375-6B699A269081}"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817D2FF-092B-4306-97EA-02774BA09378}" type="datetimeFigureOut">
              <a:rPr lang="en-US" smtClean="0"/>
              <a:pPr/>
              <a:t>1/28/2022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75C5E6F-6F9A-474C-B375-6B699A2690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17D2FF-092B-4306-97EA-02774BA09378}" type="datetimeFigureOut">
              <a:rPr lang="en-US" smtClean="0"/>
              <a:pPr/>
              <a:t>1/28/2022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75C5E6F-6F9A-474C-B375-6B699A269081}"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817D2FF-092B-4306-97EA-02774BA09378}" type="datetimeFigureOut">
              <a:rPr lang="en-US" smtClean="0"/>
              <a:pPr/>
              <a:t>1/28/2022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75C5E6F-6F9A-474C-B375-6B699A269081}"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4068762"/>
          </a:xfrm>
        </p:spPr>
        <p:txBody>
          <a:bodyPr>
            <a:normAutofit/>
          </a:bodyPr>
          <a:lstStyle/>
          <a:p>
            <a:pPr algn="ctr"/>
            <a:r>
              <a:rPr lang="en-US" sz="2800" b="1" dirty="0" smtClean="0">
                <a:solidFill>
                  <a:schemeClr val="accent3">
                    <a:lumMod val="50000"/>
                  </a:schemeClr>
                </a:solidFill>
                <a:latin typeface="Times New Roman" pitchFamily="18" charset="0"/>
                <a:cs typeface="Times New Roman" pitchFamily="18" charset="0"/>
              </a:rPr>
              <a:t>B. Com. Part I </a:t>
            </a:r>
            <a:br>
              <a:rPr lang="en-US" sz="2800" b="1" dirty="0" smtClean="0">
                <a:solidFill>
                  <a:schemeClr val="accent3">
                    <a:lumMod val="50000"/>
                  </a:schemeClr>
                </a:solidFill>
                <a:latin typeface="Times New Roman" pitchFamily="18" charset="0"/>
                <a:cs typeface="Times New Roman" pitchFamily="18" charset="0"/>
              </a:rPr>
            </a:br>
            <a:r>
              <a:rPr lang="en-US" sz="2800" b="1" dirty="0" smtClean="0">
                <a:solidFill>
                  <a:schemeClr val="accent3">
                    <a:lumMod val="50000"/>
                  </a:schemeClr>
                </a:solidFill>
                <a:latin typeface="Times New Roman" pitchFamily="18" charset="0"/>
                <a:cs typeface="Times New Roman" pitchFamily="18" charset="0"/>
              </a:rPr>
              <a:t>Subject – Principles of Marketing</a:t>
            </a:r>
            <a:r>
              <a:rPr lang="en-US" b="1" dirty="0" smtClean="0">
                <a:solidFill>
                  <a:schemeClr val="accent3">
                    <a:lumMod val="50000"/>
                  </a:schemeClr>
                </a:solidFill>
                <a:latin typeface="Times New Roman" pitchFamily="18" charset="0"/>
                <a:cs typeface="Times New Roman" pitchFamily="18" charset="0"/>
              </a:rPr>
              <a:t/>
            </a:r>
            <a:br>
              <a:rPr lang="en-US" b="1" dirty="0" smtClean="0">
                <a:solidFill>
                  <a:schemeClr val="accent3">
                    <a:lumMod val="50000"/>
                  </a:schemeClr>
                </a:solidFill>
                <a:latin typeface="Times New Roman" pitchFamily="18" charset="0"/>
                <a:cs typeface="Times New Roman" pitchFamily="18" charset="0"/>
              </a:rPr>
            </a:br>
            <a:r>
              <a:rPr lang="en-US" sz="4400" b="1" dirty="0" smtClean="0">
                <a:solidFill>
                  <a:srgbClr val="00B050"/>
                </a:solidFill>
                <a:latin typeface="Times New Roman" pitchFamily="18" charset="0"/>
                <a:cs typeface="Times New Roman" pitchFamily="18" charset="0"/>
              </a:rPr>
              <a:t>Social </a:t>
            </a:r>
            <a:r>
              <a:rPr lang="en-US" sz="4400" b="1" dirty="0" smtClean="0">
                <a:solidFill>
                  <a:srgbClr val="00B050"/>
                </a:solidFill>
                <a:latin typeface="Times New Roman" pitchFamily="18" charset="0"/>
                <a:cs typeface="Times New Roman" pitchFamily="18" charset="0"/>
              </a:rPr>
              <a:t>Marketing and Green Marketing</a:t>
            </a:r>
            <a:r>
              <a:rPr lang="en-US" sz="4400" b="1" dirty="0" smtClean="0">
                <a:solidFill>
                  <a:srgbClr val="00B050"/>
                </a:solidFill>
              </a:rPr>
              <a:t/>
            </a:r>
            <a:br>
              <a:rPr lang="en-US" sz="4400" b="1" dirty="0" smtClean="0">
                <a:solidFill>
                  <a:srgbClr val="00B050"/>
                </a:solidFill>
              </a:rPr>
            </a:br>
            <a:r>
              <a:rPr lang="en-US" b="1" dirty="0" smtClean="0">
                <a:solidFill>
                  <a:schemeClr val="accent3">
                    <a:lumMod val="50000"/>
                  </a:schemeClr>
                </a:solidFill>
                <a:latin typeface="Times New Roman" pitchFamily="18" charset="0"/>
                <a:cs typeface="Times New Roman" pitchFamily="18" charset="0"/>
              </a:rPr>
              <a:t/>
            </a:r>
            <a:br>
              <a:rPr lang="en-US" b="1" dirty="0" smtClean="0">
                <a:solidFill>
                  <a:schemeClr val="accent3">
                    <a:lumMod val="50000"/>
                  </a:schemeClr>
                </a:solidFill>
                <a:latin typeface="Times New Roman" pitchFamily="18" charset="0"/>
                <a:cs typeface="Times New Roman" pitchFamily="18" charset="0"/>
              </a:rPr>
            </a:br>
            <a:endParaRPr lang="en-US" b="1" dirty="0">
              <a:solidFill>
                <a:srgbClr val="00B050"/>
              </a:solidFill>
            </a:endParaRPr>
          </a:p>
        </p:txBody>
      </p:sp>
      <p:sp>
        <p:nvSpPr>
          <p:cNvPr id="3" name="Rectangle 2"/>
          <p:cNvSpPr/>
          <p:nvPr/>
        </p:nvSpPr>
        <p:spPr>
          <a:xfrm>
            <a:off x="5715000" y="4061936"/>
            <a:ext cx="2590800" cy="738664"/>
          </a:xfrm>
          <a:prstGeom prst="rect">
            <a:avLst/>
          </a:prstGeom>
        </p:spPr>
        <p:txBody>
          <a:bodyPr wrap="square">
            <a:spAutoFit/>
          </a:bodyPr>
          <a:lstStyle/>
          <a:p>
            <a:r>
              <a:rPr lang="en-US" sz="1400" dirty="0" smtClean="0"/>
              <a:t>M. Com.(Adv. Accountancy), </a:t>
            </a:r>
            <a:br>
              <a:rPr lang="en-US" sz="1400" dirty="0" smtClean="0"/>
            </a:br>
            <a:r>
              <a:rPr lang="en-US" sz="1400" dirty="0" smtClean="0"/>
              <a:t>M. Com. (Adv. Statistics), </a:t>
            </a:r>
            <a:br>
              <a:rPr lang="en-US" sz="1400" dirty="0" smtClean="0"/>
            </a:br>
            <a:r>
              <a:rPr lang="en-US" sz="1400" dirty="0" err="1" smtClean="0"/>
              <a:t>Ph.D</a:t>
            </a:r>
            <a:r>
              <a:rPr lang="en-US" sz="1400" dirty="0" smtClean="0"/>
              <a:t>, G. D. C. &amp; A., M. B. A.</a:t>
            </a:r>
            <a:endParaRPr lang="en-US" sz="1400" dirty="0"/>
          </a:p>
        </p:txBody>
      </p:sp>
      <p:sp>
        <p:nvSpPr>
          <p:cNvPr id="4" name="Rectangle 3"/>
          <p:cNvSpPr/>
          <p:nvPr/>
        </p:nvSpPr>
        <p:spPr>
          <a:xfrm>
            <a:off x="1066800" y="3522345"/>
            <a:ext cx="7696200" cy="3046988"/>
          </a:xfrm>
          <a:prstGeom prst="rect">
            <a:avLst/>
          </a:prstGeom>
        </p:spPr>
        <p:txBody>
          <a:bodyPr wrap="square">
            <a:spAutoFit/>
          </a:bodyPr>
          <a:lstStyle/>
          <a:p>
            <a:pPr algn="ctr"/>
            <a:r>
              <a:rPr lang="en-US" sz="2800" b="1" dirty="0" smtClean="0">
                <a:solidFill>
                  <a:schemeClr val="accent3">
                    <a:lumMod val="50000"/>
                  </a:schemeClr>
                </a:solidFill>
                <a:latin typeface="Times New Roman" pitchFamily="18" charset="0"/>
                <a:cs typeface="Times New Roman" pitchFamily="18" charset="0"/>
              </a:rPr>
              <a:t>Dr. S. A. </a:t>
            </a:r>
            <a:r>
              <a:rPr lang="en-US" sz="2800" b="1" dirty="0" err="1" smtClean="0">
                <a:solidFill>
                  <a:schemeClr val="accent3">
                    <a:lumMod val="50000"/>
                  </a:schemeClr>
                </a:solidFill>
                <a:latin typeface="Times New Roman" pitchFamily="18" charset="0"/>
                <a:cs typeface="Times New Roman" pitchFamily="18" charset="0"/>
              </a:rPr>
              <a:t>Paudmal</a:t>
            </a:r>
            <a:r>
              <a:rPr lang="en-US" sz="2800" b="1" dirty="0" smtClean="0">
                <a:solidFill>
                  <a:schemeClr val="accent3">
                    <a:lumMod val="50000"/>
                  </a:schemeClr>
                </a:solidFill>
                <a:latin typeface="Times New Roman" pitchFamily="18" charset="0"/>
                <a:cs typeface="Times New Roman" pitchFamily="18" charset="0"/>
              </a:rPr>
              <a:t>	</a:t>
            </a:r>
            <a:endParaRPr lang="en-US" sz="2800" b="1" dirty="0" smtClean="0">
              <a:solidFill>
                <a:schemeClr val="accent3">
                  <a:lumMod val="50000"/>
                </a:schemeClr>
              </a:solidFill>
              <a:latin typeface="Times New Roman" pitchFamily="18" charset="0"/>
              <a:cs typeface="Times New Roman" pitchFamily="18" charset="0"/>
            </a:endParaRPr>
          </a:p>
          <a:p>
            <a:pPr algn="ctr"/>
            <a:endParaRPr lang="en-US" sz="2800" b="1" dirty="0" smtClean="0">
              <a:solidFill>
                <a:schemeClr val="accent3">
                  <a:lumMod val="50000"/>
                </a:schemeClr>
              </a:solidFill>
              <a:latin typeface="Times New Roman" pitchFamily="18" charset="0"/>
              <a:cs typeface="Times New Roman" pitchFamily="18" charset="0"/>
            </a:endParaRPr>
          </a:p>
          <a:p>
            <a:pPr algn="ctr"/>
            <a:endParaRPr lang="en-US" sz="2800" b="1" dirty="0" smtClean="0">
              <a:solidFill>
                <a:schemeClr val="accent3">
                  <a:lumMod val="50000"/>
                </a:schemeClr>
              </a:solidFill>
              <a:latin typeface="Times New Roman" pitchFamily="18" charset="0"/>
              <a:cs typeface="Times New Roman" pitchFamily="18" charset="0"/>
            </a:endParaRPr>
          </a:p>
          <a:p>
            <a:pPr algn="ctr"/>
            <a:r>
              <a:rPr lang="en-US" sz="2800" b="1" dirty="0" smtClean="0">
                <a:solidFill>
                  <a:schemeClr val="accent3">
                    <a:lumMod val="50000"/>
                  </a:schemeClr>
                </a:solidFill>
                <a:latin typeface="Times New Roman" pitchFamily="18" charset="0"/>
                <a:cs typeface="Times New Roman" pitchFamily="18" charset="0"/>
              </a:rPr>
              <a:t>Asst. Professor,</a:t>
            </a:r>
            <a:br>
              <a:rPr lang="en-US" sz="2800" b="1" dirty="0" smtClean="0">
                <a:solidFill>
                  <a:schemeClr val="accent3">
                    <a:lumMod val="50000"/>
                  </a:schemeClr>
                </a:solidFill>
                <a:latin typeface="Times New Roman" pitchFamily="18" charset="0"/>
                <a:cs typeface="Times New Roman" pitchFamily="18" charset="0"/>
              </a:rPr>
            </a:br>
            <a:r>
              <a:rPr lang="en-US" sz="2800" b="1" dirty="0" smtClean="0">
                <a:solidFill>
                  <a:schemeClr val="accent3">
                    <a:lumMod val="50000"/>
                  </a:schemeClr>
                </a:solidFill>
                <a:latin typeface="Times New Roman" pitchFamily="18" charset="0"/>
                <a:cs typeface="Times New Roman" pitchFamily="18" charset="0"/>
              </a:rPr>
              <a:t>Commerce Department,</a:t>
            </a:r>
            <a:br>
              <a:rPr lang="en-US" sz="2800" b="1" dirty="0" smtClean="0">
                <a:solidFill>
                  <a:schemeClr val="accent3">
                    <a:lumMod val="50000"/>
                  </a:schemeClr>
                </a:solidFill>
                <a:latin typeface="Times New Roman" pitchFamily="18" charset="0"/>
                <a:cs typeface="Times New Roman" pitchFamily="18" charset="0"/>
              </a:rPr>
            </a:br>
            <a:r>
              <a:rPr lang="en-US" sz="2800" b="1" dirty="0" smtClean="0">
                <a:solidFill>
                  <a:schemeClr val="accent3">
                    <a:lumMod val="50000"/>
                  </a:schemeClr>
                </a:solidFill>
                <a:latin typeface="Times New Roman" pitchFamily="18" charset="0"/>
                <a:cs typeface="Times New Roman" pitchFamily="18" charset="0"/>
              </a:rPr>
              <a:t/>
            </a:r>
            <a:br>
              <a:rPr lang="en-US" sz="2800" b="1" dirty="0" smtClean="0">
                <a:solidFill>
                  <a:schemeClr val="accent3">
                    <a:lumMod val="50000"/>
                  </a:schemeClr>
                </a:solidFill>
                <a:latin typeface="Times New Roman" pitchFamily="18" charset="0"/>
                <a:cs typeface="Times New Roman" pitchFamily="18" charset="0"/>
              </a:rPr>
            </a:br>
            <a:r>
              <a:rPr lang="en-US" sz="2400" b="1" dirty="0" smtClean="0">
                <a:solidFill>
                  <a:schemeClr val="accent3">
                    <a:lumMod val="50000"/>
                  </a:schemeClr>
                </a:solidFill>
                <a:latin typeface="Times New Roman" pitchFamily="18" charset="0"/>
                <a:cs typeface="Times New Roman" pitchFamily="18" charset="0"/>
              </a:rPr>
              <a:t>Night College of Arts &amp; Commerce, Ichalkaranji</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of social marketing</a:t>
            </a:r>
            <a:endParaRPr lang="en-US" dirty="0"/>
          </a:p>
        </p:txBody>
      </p:sp>
      <p:sp>
        <p:nvSpPr>
          <p:cNvPr id="3" name="Content Placeholder 2"/>
          <p:cNvSpPr>
            <a:spLocks noGrp="1"/>
          </p:cNvSpPr>
          <p:nvPr>
            <p:ph idx="1"/>
          </p:nvPr>
        </p:nvSpPr>
        <p:spPr/>
        <p:txBody>
          <a:bodyPr/>
          <a:lstStyle/>
          <a:p>
            <a:r>
              <a:rPr lang="en-US" dirty="0" smtClean="0"/>
              <a:t>Determination of social problem</a:t>
            </a:r>
          </a:p>
          <a:p>
            <a:r>
              <a:rPr lang="en-US" dirty="0" smtClean="0"/>
              <a:t>Market research</a:t>
            </a:r>
          </a:p>
          <a:p>
            <a:r>
              <a:rPr lang="en-US" dirty="0" smtClean="0"/>
              <a:t>Market strategies</a:t>
            </a:r>
          </a:p>
          <a:p>
            <a:r>
              <a:rPr lang="en-US" dirty="0" smtClean="0"/>
              <a:t>Plan of work program</a:t>
            </a:r>
          </a:p>
          <a:p>
            <a:r>
              <a:rPr lang="en-US" dirty="0" smtClean="0"/>
              <a:t>Implementation of program</a:t>
            </a:r>
          </a:p>
          <a:p>
            <a:r>
              <a:rPr lang="en-US" dirty="0" smtClean="0"/>
              <a:t>Evaluation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Font typeface="Wingdings" pitchFamily="2" charset="2"/>
              <a:buChar char="q"/>
            </a:pPr>
            <a:r>
              <a:rPr lang="en-US" sz="2000" dirty="0" smtClean="0"/>
              <a:t> </a:t>
            </a:r>
            <a:r>
              <a:rPr lang="en-US" sz="2200" dirty="0" smtClean="0">
                <a:latin typeface="Times New Roman" pitchFamily="18" charset="0"/>
                <a:cs typeface="Times New Roman" pitchFamily="18" charset="0"/>
              </a:rPr>
              <a:t>India is a second largest country in world by population, where social marketing is very  essential aspect to make aware the society because there are many social problems like health, education, water, pollution, public sanitation, balanced development etc. government takes care to solve the problems and many activities are conducted for social marketing for example. The slogan of the govt. is “</a:t>
            </a:r>
            <a:r>
              <a:rPr lang="en-US" sz="2200" dirty="0" err="1" smtClean="0">
                <a:latin typeface="Times New Roman" pitchFamily="18" charset="0"/>
                <a:cs typeface="Times New Roman" pitchFamily="18" charset="0"/>
              </a:rPr>
              <a:t>Darwaja</a:t>
            </a:r>
            <a:r>
              <a:rPr lang="en-US" sz="2200" dirty="0" smtClean="0">
                <a:latin typeface="Times New Roman" pitchFamily="18" charset="0"/>
                <a:cs typeface="Times New Roman" pitchFamily="18" charset="0"/>
              </a:rPr>
              <a:t> band tar Ajar Band” and also by  showing different documentary films  for social healthiness, social marketing campaigns are conducted. </a:t>
            </a:r>
          </a:p>
          <a:p>
            <a:pPr algn="just">
              <a:buFont typeface="Wingdings" pitchFamily="2" charset="2"/>
              <a:buChar char="q"/>
            </a:pPr>
            <a:r>
              <a:rPr lang="en-US" sz="2200" dirty="0" smtClean="0">
                <a:latin typeface="Times New Roman" pitchFamily="18" charset="0"/>
                <a:cs typeface="Times New Roman" pitchFamily="18" charset="0"/>
              </a:rPr>
              <a:t>Under the </a:t>
            </a:r>
            <a:r>
              <a:rPr lang="en-US" sz="2200" dirty="0" err="1" smtClean="0">
                <a:latin typeface="Times New Roman" pitchFamily="18" charset="0"/>
                <a:cs typeface="Times New Roman" pitchFamily="18" charset="0"/>
              </a:rPr>
              <a:t>Pani</a:t>
            </a:r>
            <a:r>
              <a:rPr lang="en-US" sz="2200" dirty="0" smtClean="0">
                <a:latin typeface="Times New Roman" pitchFamily="18" charset="0"/>
                <a:cs typeface="Times New Roman" pitchFamily="18" charset="0"/>
              </a:rPr>
              <a:t> foundation (NGO) social marketing is conducted for conservation of water.  </a:t>
            </a:r>
          </a:p>
          <a:p>
            <a:pPr algn="just">
              <a:buFont typeface="Wingdings" pitchFamily="2" charset="2"/>
              <a:buChar char="q"/>
            </a:pPr>
            <a:r>
              <a:rPr lang="en-US" sz="2200" dirty="0" smtClean="0">
                <a:latin typeface="Times New Roman" pitchFamily="18" charset="0"/>
                <a:cs typeface="Times New Roman" pitchFamily="18" charset="0"/>
              </a:rPr>
              <a:t>Especially in health sector social marketing  programs are largely conducted. Govt. departments, non-govt. organizations ,social institutions, religious organizations, business organizations, political organizations etc are actively working in the field of social marketing.</a:t>
            </a:r>
            <a:endParaRPr lang="en-US" sz="3500" dirty="0">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CONCLUSION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PRESENTATION OUTLINE</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lvl="0"/>
            <a:r>
              <a:rPr lang="en-US" sz="2800" b="1" dirty="0" smtClean="0">
                <a:solidFill>
                  <a:schemeClr val="accent6">
                    <a:lumMod val="50000"/>
                  </a:schemeClr>
                </a:solidFill>
                <a:latin typeface="Times New Roman" pitchFamily="18" charset="0"/>
                <a:ea typeface="Times New Roman" pitchFamily="18" charset="0"/>
                <a:cs typeface="Times New Roman" pitchFamily="18" charset="0"/>
              </a:rPr>
              <a:t>Origin of the word  Marketing ?</a:t>
            </a:r>
          </a:p>
          <a:p>
            <a:pPr lvl="0"/>
            <a:r>
              <a:rPr lang="en-US" sz="2800" b="1" dirty="0" smtClean="0">
                <a:solidFill>
                  <a:schemeClr val="accent6">
                    <a:lumMod val="50000"/>
                  </a:schemeClr>
                </a:solidFill>
                <a:latin typeface="Times New Roman" pitchFamily="18" charset="0"/>
                <a:ea typeface="Times New Roman" pitchFamily="18" charset="0"/>
                <a:cs typeface="Times New Roman" pitchFamily="18" charset="0"/>
              </a:rPr>
              <a:t>What is marketing?</a:t>
            </a:r>
          </a:p>
          <a:p>
            <a:pPr lvl="0"/>
            <a:r>
              <a:rPr lang="en-US" sz="2800" b="1" dirty="0" smtClean="0">
                <a:solidFill>
                  <a:schemeClr val="accent6">
                    <a:lumMod val="50000"/>
                  </a:schemeClr>
                </a:solidFill>
                <a:latin typeface="Times New Roman" pitchFamily="18" charset="0"/>
                <a:ea typeface="Times New Roman" pitchFamily="18" charset="0"/>
                <a:cs typeface="Times New Roman" pitchFamily="18" charset="0"/>
              </a:rPr>
              <a:t>Evolution of marketing concept    </a:t>
            </a:r>
          </a:p>
          <a:p>
            <a:r>
              <a:rPr lang="en-US" sz="2800" b="1" dirty="0" smtClean="0">
                <a:solidFill>
                  <a:schemeClr val="accent6">
                    <a:lumMod val="50000"/>
                  </a:schemeClr>
                </a:solidFill>
                <a:latin typeface="Times New Roman" pitchFamily="18" charset="0"/>
                <a:cs typeface="Times New Roman" pitchFamily="18" charset="0"/>
              </a:rPr>
              <a:t>Concept of social marketing</a:t>
            </a:r>
          </a:p>
          <a:p>
            <a:r>
              <a:rPr lang="en-US" sz="2800" b="1" dirty="0" smtClean="0">
                <a:solidFill>
                  <a:schemeClr val="accent6">
                    <a:lumMod val="50000"/>
                  </a:schemeClr>
                </a:solidFill>
                <a:latin typeface="Times New Roman" pitchFamily="18" charset="0"/>
                <a:cs typeface="Times New Roman" pitchFamily="18" charset="0"/>
              </a:rPr>
              <a:t>Definition of social marketing</a:t>
            </a:r>
          </a:p>
          <a:p>
            <a:r>
              <a:rPr lang="en-US" sz="2800" b="1" dirty="0" smtClean="0">
                <a:solidFill>
                  <a:schemeClr val="accent6">
                    <a:lumMod val="50000"/>
                  </a:schemeClr>
                </a:solidFill>
                <a:latin typeface="Times New Roman" pitchFamily="18" charset="0"/>
                <a:cs typeface="Times New Roman" pitchFamily="18" charset="0"/>
              </a:rPr>
              <a:t>Objectives of social marketing</a:t>
            </a:r>
          </a:p>
          <a:p>
            <a:r>
              <a:rPr lang="en-US" sz="2800" b="1" dirty="0" smtClean="0">
                <a:solidFill>
                  <a:schemeClr val="accent6">
                    <a:lumMod val="50000"/>
                  </a:schemeClr>
                </a:solidFill>
                <a:latin typeface="Times New Roman" pitchFamily="18" charset="0"/>
                <a:cs typeface="Times New Roman" pitchFamily="18" charset="0"/>
              </a:rPr>
              <a:t>Process of social marketing</a:t>
            </a:r>
          </a:p>
          <a:p>
            <a:r>
              <a:rPr lang="en-US" sz="2800" b="1" dirty="0" smtClean="0">
                <a:solidFill>
                  <a:schemeClr val="accent6">
                    <a:lumMod val="50000"/>
                  </a:schemeClr>
                </a:solidFill>
                <a:latin typeface="Times New Roman" pitchFamily="18" charset="0"/>
                <a:cs typeface="Times New Roman" pitchFamily="18" charset="0"/>
              </a:rPr>
              <a:t>Conclusion</a:t>
            </a:r>
            <a:endParaRPr lang="en-US" b="1" dirty="0" smtClean="0">
              <a:solidFill>
                <a:schemeClr val="accent6">
                  <a:lumMod val="50000"/>
                </a:schemeClr>
              </a:solidFill>
              <a:latin typeface="Times New Roman" pitchFamily="18" charset="0"/>
              <a:cs typeface="Times New Roman" pitchFamily="18" charset="0"/>
            </a:endParaRPr>
          </a:p>
          <a:p>
            <a:endParaRPr lang="en-US" dirty="0" smtClean="0">
              <a:latin typeface="PoorRichard"/>
            </a:endParaRP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533400" y="609600"/>
            <a:ext cx="8229600" cy="4285789"/>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Poor Richard" pitchFamily="18" charset="0"/>
              <a:ea typeface="Times New Roman" pitchFamily="18"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lang="en-US" sz="1400" b="1" dirty="0" smtClean="0">
              <a:solidFill>
                <a:srgbClr val="000000"/>
              </a:solidFill>
              <a:latin typeface="Poor Richard" pitchFamily="18" charset="0"/>
              <a:ea typeface="Times New Roman" pitchFamily="18"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Poor Richard" pitchFamily="18" charset="0"/>
              <a:ea typeface="Times New Roman" pitchFamily="18" charset="0"/>
              <a:cs typeface="Times New Roman" pitchFamily="18" charset="0"/>
            </a:endParaRPr>
          </a:p>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Origin of the word  Marketing </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The word marketing is derived from the Latin word ‘</a:t>
            </a:r>
            <a:r>
              <a:rPr kumimoji="0" lang="en-US" sz="2000" b="0" i="0" u="none" strike="noStrike" cap="none" normalizeH="0" baseline="0" dirty="0" err="1" smtClean="0">
                <a:ln>
                  <a:noFill/>
                </a:ln>
                <a:solidFill>
                  <a:srgbClr val="C00000"/>
                </a:solidFill>
                <a:effectLst/>
                <a:latin typeface="Times New Roman" pitchFamily="18" charset="0"/>
                <a:ea typeface="Times New Roman" pitchFamily="18" charset="0"/>
                <a:cs typeface="Times New Roman" pitchFamily="18" charset="0"/>
              </a:rPr>
              <a:t>Marcatus</a:t>
            </a:r>
            <a:r>
              <a:rPr kumimoji="0" lang="en-US" sz="20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 it means goods or trade or a place where business is conducted.</a:t>
            </a:r>
            <a:endParaRPr kumimoji="0" lang="en-US" sz="2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What is marketing?</a:t>
            </a: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“Marketing means those efforts which effect transfers in ownership of goods and services which provide for their physical distributions” </a:t>
            </a:r>
            <a:endParaRPr kumimoji="0" lang="en-US" sz="105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C00000"/>
                </a:solidFill>
                <a:effectLst/>
                <a:latin typeface="Times New Roman" pitchFamily="18" charset="0"/>
                <a:ea typeface="Times New Roman" pitchFamily="18" charset="0"/>
                <a:cs typeface="Times New Roman" pitchFamily="18" charset="0"/>
              </a:rPr>
              <a:t>“Marketing is the process by which companies create value for customers and build strong customer relationships in order to capture value from customer in return” </a:t>
            </a:r>
          </a:p>
          <a:p>
            <a:pPr fontAlgn="t"/>
            <a:r>
              <a:rPr kumimoji="0" lang="en-US" sz="2000" b="0" i="0" u="none" strike="noStrike" cap="none" normalizeH="0" baseline="0" dirty="0" smtClean="0">
                <a:ln>
                  <a:noFill/>
                </a:ln>
                <a:solidFill>
                  <a:srgbClr val="C00000"/>
                </a:solidFill>
                <a:effectLst/>
                <a:latin typeface="Times New Roman" pitchFamily="18" charset="0"/>
                <a:cs typeface="Times New Roman" pitchFamily="18" charset="0"/>
              </a:rPr>
              <a:t>In</a:t>
            </a:r>
            <a:r>
              <a:rPr kumimoji="0" lang="en-US" sz="2000" b="0" i="0" u="none" strike="noStrike" cap="none" normalizeH="0" dirty="0" smtClean="0">
                <a:ln>
                  <a:noFill/>
                </a:ln>
                <a:solidFill>
                  <a:srgbClr val="C00000"/>
                </a:solidFill>
                <a:effectLst/>
                <a:latin typeface="Times New Roman" pitchFamily="18" charset="0"/>
                <a:cs typeface="Times New Roman" pitchFamily="18" charset="0"/>
              </a:rPr>
              <a:t>  equation form  marketing means :</a:t>
            </a:r>
            <a:endParaRPr lang="en-US" sz="1050" dirty="0" smtClean="0"/>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Rectangle 3"/>
          <p:cNvSpPr/>
          <p:nvPr/>
        </p:nvSpPr>
        <p:spPr>
          <a:xfrm>
            <a:off x="990600" y="4876800"/>
            <a:ext cx="7620000" cy="83820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fontAlgn="t"/>
            <a:r>
              <a:rPr lang="en-US" b="1" dirty="0" smtClean="0">
                <a:solidFill>
                  <a:srgbClr val="7030A0"/>
                </a:solidFill>
              </a:rPr>
              <a:t>BEFORE SALES    +        SALES   +      AFTER  SALES  SERVICE       =    MARKETING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2362200" y="1524001"/>
            <a:ext cx="485775" cy="914400"/>
          </a:xfrm>
          <a:prstGeom prst="downArrow">
            <a:avLst>
              <a:gd name="adj1" fmla="val 50000"/>
              <a:gd name="adj2" fmla="val 40114"/>
            </a:avLst>
          </a:prstGeom>
          <a:ln>
            <a:headEnd/>
            <a:tailEnd/>
          </a:ln>
        </p:spPr>
        <p:style>
          <a:lnRef idx="1">
            <a:schemeClr val="accent1"/>
          </a:lnRef>
          <a:fillRef idx="2">
            <a:schemeClr val="accent1"/>
          </a:fillRef>
          <a:effectRef idx="1">
            <a:schemeClr val="accent1"/>
          </a:effectRef>
          <a:fontRef idx="minor">
            <a:schemeClr val="dk1"/>
          </a:fontRef>
        </p:style>
        <p:txBody>
          <a:bodyPr vert="eaVert" wrap="square" lIns="91440" tIns="45720" rIns="91440" bIns="45720" numCol="1" anchor="t" anchorCtr="0" compatLnSpc="1">
            <a:prstTxWarp prst="textNoShape">
              <a:avLst/>
            </a:prstTxWarp>
          </a:bodyPr>
          <a:lstStyle/>
          <a:p>
            <a:endParaRPr lang="en-US" dirty="0"/>
          </a:p>
        </p:txBody>
      </p:sp>
      <p:sp>
        <p:nvSpPr>
          <p:cNvPr id="15363" name="AutoShape 3"/>
          <p:cNvSpPr>
            <a:spLocks noChangeArrowheads="1"/>
          </p:cNvSpPr>
          <p:nvPr/>
        </p:nvSpPr>
        <p:spPr bwMode="auto">
          <a:xfrm>
            <a:off x="6477000" y="1524000"/>
            <a:ext cx="485775" cy="914400"/>
          </a:xfrm>
          <a:prstGeom prst="downArrow">
            <a:avLst>
              <a:gd name="adj1" fmla="val 50000"/>
              <a:gd name="adj2" fmla="val 43546"/>
            </a:avLst>
          </a:prstGeom>
          <a:ln>
            <a:headEnd/>
            <a:tailEnd/>
          </a:ln>
        </p:spPr>
        <p:style>
          <a:lnRef idx="1">
            <a:schemeClr val="accent1"/>
          </a:lnRef>
          <a:fillRef idx="2">
            <a:schemeClr val="accent1"/>
          </a:fillRef>
          <a:effectRef idx="1">
            <a:schemeClr val="accent1"/>
          </a:effectRef>
          <a:fontRef idx="minor">
            <a:schemeClr val="dk1"/>
          </a:fontRef>
        </p:style>
        <p:txBody>
          <a:bodyPr vert="eaVert" wrap="square" lIns="91440" tIns="45720" rIns="91440" bIns="45720" numCol="1" anchor="t" anchorCtr="0" compatLnSpc="1">
            <a:prstTxWarp prst="textNoShape">
              <a:avLst/>
            </a:prstTxWarp>
          </a:bodyPr>
          <a:lstStyle/>
          <a:p>
            <a:endParaRPr lang="en-US"/>
          </a:p>
        </p:txBody>
      </p:sp>
      <p:sp>
        <p:nvSpPr>
          <p:cNvPr id="15364" name="Rectangle 4"/>
          <p:cNvSpPr>
            <a:spLocks noChangeArrowheads="1"/>
          </p:cNvSpPr>
          <p:nvPr/>
        </p:nvSpPr>
        <p:spPr bwMode="auto">
          <a:xfrm>
            <a:off x="1066800" y="228600"/>
            <a:ext cx="6781800" cy="49244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Poor Richard"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5" name="Rectangle 5"/>
          <p:cNvSpPr>
            <a:spLocks noChangeArrowheads="1"/>
          </p:cNvSpPr>
          <p:nvPr/>
        </p:nvSpPr>
        <p:spPr bwMode="auto">
          <a:xfrm>
            <a:off x="457200" y="1295400"/>
            <a:ext cx="8229600" cy="16004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100" dirty="0" smtClean="0">
              <a:solidFill>
                <a:srgbClr val="00B050"/>
              </a:solidFill>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B050"/>
              </a:solidFill>
              <a:effectLst/>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100" dirty="0" smtClean="0">
              <a:solidFill>
                <a:srgbClr val="00B050"/>
              </a:solidFill>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B050"/>
              </a:solidFill>
              <a:effectLst/>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lang="en-US" sz="1100" dirty="0" smtClean="0">
              <a:solidFill>
                <a:srgbClr val="00B050"/>
              </a:solidFill>
              <a:latin typeface="Calibri" pitchFamily="34" charset="0"/>
              <a:ea typeface="Times New Roman" pitchFamily="18" charset="0"/>
              <a:cs typeface="Times New Roman" pitchFamily="18" charset="0"/>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B050"/>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lang="en-US" sz="1600" dirty="0" smtClean="0">
                <a:latin typeface="Calibri" pitchFamily="34" charset="0"/>
                <a:ea typeface="Times New Roman" pitchFamily="18" charset="0"/>
                <a:cs typeface="Times New Roman" pitchFamily="18" charset="0"/>
              </a:rPr>
              <a:t>  		 </a:t>
            </a:r>
            <a:r>
              <a:rPr kumimoji="0" lang="en-US" sz="16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286000" y="4611469"/>
            <a:ext cx="4572000" cy="369332"/>
          </a:xfrm>
          <a:prstGeom prst="rect">
            <a:avLst/>
          </a:prstGeom>
        </p:spPr>
        <p:txBody>
          <a:bodyPr wrap="square">
            <a:spAutoFit/>
          </a:bodyPr>
          <a:lstStyle/>
          <a:p>
            <a:pPr lvl="0" indent="457200" fontAlgn="base">
              <a:spcBef>
                <a:spcPct val="0"/>
              </a:spcBef>
              <a:spcAft>
                <a:spcPct val="0"/>
              </a:spcAft>
            </a:pPr>
            <a:r>
              <a:rPr lang="en-US" dirty="0" smtClean="0">
                <a:latin typeface="Calibri" pitchFamily="34" charset="0"/>
                <a:ea typeface="Times New Roman" pitchFamily="18" charset="0"/>
                <a:cs typeface="Times New Roman" pitchFamily="18" charset="0"/>
              </a:rPr>
              <a:t>.</a:t>
            </a:r>
            <a:endParaRPr lang="en-US" dirty="0" smtClean="0">
              <a:solidFill>
                <a:srgbClr val="00B050"/>
              </a:solidFill>
              <a:latin typeface="Calibri" pitchFamily="34" charset="0"/>
              <a:ea typeface="Times New Roman" pitchFamily="18" charset="0"/>
              <a:cs typeface="Times New Roman" pitchFamily="18" charset="0"/>
            </a:endParaRPr>
          </a:p>
        </p:txBody>
      </p:sp>
      <p:sp>
        <p:nvSpPr>
          <p:cNvPr id="11" name="Rectangle 10"/>
          <p:cNvSpPr/>
          <p:nvPr/>
        </p:nvSpPr>
        <p:spPr>
          <a:xfrm>
            <a:off x="1447800" y="762000"/>
            <a:ext cx="6477000" cy="762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b="1" dirty="0" smtClean="0">
                <a:solidFill>
                  <a:srgbClr val="000000"/>
                </a:solidFill>
                <a:latin typeface="Poor Richard" pitchFamily="18" charset="0"/>
                <a:ea typeface="Times New Roman" pitchFamily="18" charset="0"/>
                <a:cs typeface="Times New Roman" pitchFamily="18" charset="0"/>
              </a:rPr>
              <a:t> Evolution of marketing concept    </a:t>
            </a:r>
            <a:endParaRPr lang="en-US" sz="3200" dirty="0"/>
          </a:p>
        </p:txBody>
      </p:sp>
      <p:sp>
        <p:nvSpPr>
          <p:cNvPr id="12" name="Rectangle 11"/>
          <p:cNvSpPr/>
          <p:nvPr/>
        </p:nvSpPr>
        <p:spPr>
          <a:xfrm>
            <a:off x="1066800" y="2438400"/>
            <a:ext cx="3124200" cy="2590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smtClean="0">
              <a:solidFill>
                <a:srgbClr val="00B050"/>
              </a:solidFill>
              <a:latin typeface="Calibri" pitchFamily="34" charset="0"/>
              <a:ea typeface="Times New Roman" pitchFamily="18" charset="0"/>
              <a:cs typeface="Times New Roman" pitchFamily="18" charset="0"/>
            </a:endParaRPr>
          </a:p>
          <a:p>
            <a:pPr algn="ctr"/>
            <a:endParaRPr lang="en-US" sz="1400" dirty="0" smtClean="0">
              <a:solidFill>
                <a:srgbClr val="00B050"/>
              </a:solidFill>
              <a:latin typeface="Calibri" pitchFamily="34" charset="0"/>
              <a:ea typeface="Times New Roman" pitchFamily="18" charset="0"/>
              <a:cs typeface="Times New Roman" pitchFamily="18" charset="0"/>
            </a:endParaRPr>
          </a:p>
          <a:p>
            <a:pPr algn="ctr"/>
            <a:r>
              <a:rPr lang="en-US" sz="1400" dirty="0" smtClean="0">
                <a:solidFill>
                  <a:srgbClr val="00B050"/>
                </a:solidFill>
                <a:latin typeface="Calibri" pitchFamily="34" charset="0"/>
                <a:ea typeface="Times New Roman" pitchFamily="18" charset="0"/>
                <a:cs typeface="Times New Roman" pitchFamily="18" charset="0"/>
              </a:rPr>
              <a:t> </a:t>
            </a:r>
            <a:r>
              <a:rPr lang="en-US" sz="2000" b="1" dirty="0" smtClean="0">
                <a:solidFill>
                  <a:srgbClr val="C00000"/>
                </a:solidFill>
                <a:latin typeface="Calibri" pitchFamily="34" charset="0"/>
                <a:ea typeface="Times New Roman" pitchFamily="18" charset="0"/>
                <a:cs typeface="Times New Roman" pitchFamily="18" charset="0"/>
              </a:rPr>
              <a:t>TRADITIONAL MARKETING</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MARKETING CONCEPT</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PRODUCTION CONCEPT</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PRODUCT CONCEPT</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SALES CONCEPT</a:t>
            </a:r>
          </a:p>
          <a:p>
            <a:pPr marL="342900" indent="-342900">
              <a:buFont typeface="Wingdings" pitchFamily="2" charset="2"/>
              <a:buChar char="q"/>
            </a:pPr>
            <a:endParaRPr lang="en-US" dirty="0" smtClean="0">
              <a:solidFill>
                <a:srgbClr val="C00000"/>
              </a:solidFill>
              <a:latin typeface="Calibri" pitchFamily="34" charset="0"/>
              <a:ea typeface="Times New Roman" pitchFamily="18" charset="0"/>
              <a:cs typeface="Times New Roman" pitchFamily="18" charset="0"/>
            </a:endParaRPr>
          </a:p>
          <a:p>
            <a:pPr algn="ctr"/>
            <a:endParaRPr lang="en-US" dirty="0" smtClean="0">
              <a:solidFill>
                <a:srgbClr val="C00000"/>
              </a:solidFill>
              <a:latin typeface="Calibri" pitchFamily="34" charset="0"/>
              <a:ea typeface="Times New Roman" pitchFamily="18" charset="0"/>
              <a:cs typeface="Times New Roman" pitchFamily="18" charset="0"/>
            </a:endParaRPr>
          </a:p>
          <a:p>
            <a:pPr algn="ctr"/>
            <a:r>
              <a:rPr lang="en-US" dirty="0" smtClean="0">
                <a:solidFill>
                  <a:srgbClr val="00B050"/>
                </a:solidFill>
                <a:latin typeface="Calibri" pitchFamily="34" charset="0"/>
                <a:ea typeface="Times New Roman" pitchFamily="18" charset="0"/>
                <a:cs typeface="Times New Roman" pitchFamily="18" charset="0"/>
              </a:rPr>
              <a:t> </a:t>
            </a:r>
            <a:endParaRPr lang="en-US" dirty="0"/>
          </a:p>
        </p:txBody>
      </p:sp>
      <p:sp>
        <p:nvSpPr>
          <p:cNvPr id="13" name="Rectangle 12"/>
          <p:cNvSpPr/>
          <p:nvPr/>
        </p:nvSpPr>
        <p:spPr>
          <a:xfrm>
            <a:off x="5334000" y="2438400"/>
            <a:ext cx="2895600" cy="2971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solidFill>
                <a:srgbClr val="00B050"/>
              </a:solidFill>
              <a:latin typeface="Calibri" pitchFamily="34" charset="0"/>
              <a:ea typeface="Times New Roman" pitchFamily="18" charset="0"/>
              <a:cs typeface="Times New Roman" pitchFamily="18" charset="0"/>
            </a:endParaRPr>
          </a:p>
          <a:p>
            <a:pPr algn="ctr"/>
            <a:endParaRPr lang="en-US" dirty="0" smtClean="0">
              <a:solidFill>
                <a:srgbClr val="00B050"/>
              </a:solidFill>
              <a:latin typeface="Calibri" pitchFamily="34" charset="0"/>
              <a:ea typeface="Times New Roman" pitchFamily="18" charset="0"/>
              <a:cs typeface="Times New Roman" pitchFamily="18" charset="0"/>
            </a:endParaRPr>
          </a:p>
          <a:p>
            <a:pPr algn="ctr"/>
            <a:r>
              <a:rPr lang="en-US" dirty="0" smtClean="0">
                <a:solidFill>
                  <a:srgbClr val="00B050"/>
                </a:solidFill>
                <a:latin typeface="Calibri" pitchFamily="34" charset="0"/>
                <a:ea typeface="Times New Roman" pitchFamily="18" charset="0"/>
                <a:cs typeface="Times New Roman" pitchFamily="18" charset="0"/>
              </a:rPr>
              <a:t> </a:t>
            </a:r>
            <a:r>
              <a:rPr lang="en-US" sz="2000" b="1" dirty="0" smtClean="0">
                <a:solidFill>
                  <a:srgbClr val="C00000"/>
                </a:solidFill>
                <a:latin typeface="Calibri" pitchFamily="34" charset="0"/>
                <a:ea typeface="Times New Roman" pitchFamily="18" charset="0"/>
                <a:cs typeface="Times New Roman" pitchFamily="18" charset="0"/>
              </a:rPr>
              <a:t>MODERN</a:t>
            </a:r>
            <a:r>
              <a:rPr lang="en-US" sz="2800" b="1" dirty="0" smtClean="0">
                <a:solidFill>
                  <a:srgbClr val="C00000"/>
                </a:solidFill>
                <a:latin typeface="Calibri" pitchFamily="34" charset="0"/>
                <a:ea typeface="Times New Roman" pitchFamily="18" charset="0"/>
                <a:cs typeface="Times New Roman" pitchFamily="18" charset="0"/>
              </a:rPr>
              <a:t> </a:t>
            </a:r>
            <a:r>
              <a:rPr lang="en-US" sz="2000" b="1" dirty="0" smtClean="0">
                <a:solidFill>
                  <a:srgbClr val="C00000"/>
                </a:solidFill>
                <a:latin typeface="Calibri" pitchFamily="34" charset="0"/>
                <a:ea typeface="Times New Roman" pitchFamily="18" charset="0"/>
                <a:cs typeface="Times New Roman" pitchFamily="18" charset="0"/>
              </a:rPr>
              <a:t>MARKETING</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MARKETING CONCEPT</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HOLISTIC CONCEPT</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ONLINE MARKETING</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SOCIAL MARKETING</a:t>
            </a:r>
          </a:p>
          <a:p>
            <a:pPr marL="342900" indent="-342900">
              <a:buFont typeface="Wingdings" pitchFamily="2" charset="2"/>
              <a:buChar char="q"/>
            </a:pPr>
            <a:r>
              <a:rPr lang="en-US" sz="2000" b="1" dirty="0" smtClean="0">
                <a:solidFill>
                  <a:srgbClr val="C00000"/>
                </a:solidFill>
                <a:latin typeface="Calibri" pitchFamily="34" charset="0"/>
                <a:ea typeface="Times New Roman" pitchFamily="18" charset="0"/>
                <a:cs typeface="Times New Roman" pitchFamily="18" charset="0"/>
              </a:rPr>
              <a:t>GREEN MARKETING</a:t>
            </a:r>
          </a:p>
          <a:p>
            <a:pPr marL="342900" indent="-342900" algn="ctr">
              <a:buAutoNum type="arabicPeriod"/>
            </a:pPr>
            <a:endParaRPr lang="en-US" dirty="0" smtClean="0">
              <a:solidFill>
                <a:srgbClr val="C00000"/>
              </a:solidFill>
              <a:latin typeface="Calibri" pitchFamily="34" charset="0"/>
              <a:ea typeface="Times New Roman" pitchFamily="18" charset="0"/>
              <a:cs typeface="Times New Roman" pitchFamily="18" charset="0"/>
            </a:endParaRPr>
          </a:p>
          <a:p>
            <a:pPr algn="ctr"/>
            <a:endParaRPr lang="en-US" dirty="0" smtClean="0">
              <a:solidFill>
                <a:srgbClr val="C00000"/>
              </a:solidFill>
              <a:latin typeface="Calibri" pitchFamily="34" charset="0"/>
              <a:ea typeface="Times New Roman" pitchFamily="18" charset="0"/>
              <a:cs typeface="Times New Roman" pitchFamily="18" charset="0"/>
            </a:endParaRPr>
          </a:p>
          <a:p>
            <a:pPr algn="ctr"/>
            <a:r>
              <a:rPr lang="en-US" dirty="0" smtClean="0">
                <a:solidFill>
                  <a:srgbClr val="00B050"/>
                </a:solidFill>
                <a:latin typeface="Calibri" pitchFamily="34" charset="0"/>
                <a:ea typeface="Times New Roman" pitchFamily="18" charset="0"/>
                <a:cs typeface="Times New Roman" pitchFamily="18" charset="0"/>
              </a:rPr>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Concept</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685800" y="1905001"/>
            <a:ext cx="7924800" cy="3505200"/>
          </a:xfrm>
        </p:spPr>
        <p:txBody>
          <a:bodyPr>
            <a:normAutofit/>
          </a:bodyPr>
          <a:lstStyle/>
          <a:p>
            <a:pPr algn="just"/>
            <a:endParaRPr lang="en-US" sz="2400" dirty="0" smtClean="0"/>
          </a:p>
          <a:p>
            <a:pPr algn="just"/>
            <a:endParaRPr lang="en-US" sz="2400" dirty="0" smtClean="0"/>
          </a:p>
          <a:p>
            <a:pPr algn="just"/>
            <a:endParaRPr lang="en-US" sz="2400" dirty="0" smtClean="0"/>
          </a:p>
          <a:p>
            <a:pPr algn="just"/>
            <a:r>
              <a:rPr lang="en-US" sz="2400" dirty="0" smtClean="0"/>
              <a:t>   Thus social marketing is a marketing concept that holds that   a company should make marketing decisions by considering consumers wants, the companies requirement, and societies long-term interests.</a:t>
            </a:r>
          </a:p>
          <a:p>
            <a:pPr algn="just">
              <a:buNone/>
            </a:pPr>
            <a:endParaRPr lang="en-US" sz="2400" dirty="0" smtClean="0"/>
          </a:p>
        </p:txBody>
      </p:sp>
      <p:sp>
        <p:nvSpPr>
          <p:cNvPr id="4" name="Rounded Rectangle 3"/>
          <p:cNvSpPr/>
          <p:nvPr/>
        </p:nvSpPr>
        <p:spPr>
          <a:xfrm>
            <a:off x="1143000" y="1524000"/>
            <a:ext cx="7467600"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just"/>
            <a:r>
              <a:rPr lang="en-US" sz="2400" b="1" dirty="0" smtClean="0">
                <a:latin typeface="Times New Roman" pitchFamily="18" charset="0"/>
                <a:cs typeface="Times New Roman" pitchFamily="18" charset="0"/>
              </a:rPr>
              <a:t>Social Marketing = Consumers Satisfaction + Social Welfare+ Companies Profit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783848"/>
            <a:ext cx="4267200" cy="523220"/>
          </a:xfrm>
          <a:prstGeom prst="rect">
            <a:avLst/>
          </a:prstGeom>
        </p:spPr>
        <p:txBody>
          <a:bodyPr wrap="square">
            <a:spAutoFit/>
          </a:bodyPr>
          <a:lstStyle/>
          <a:p>
            <a:pPr algn="ctr"/>
            <a:r>
              <a:rPr lang="en-US" sz="2400" b="1" dirty="0" smtClean="0">
                <a:latin typeface="Times New Roman" pitchFamily="18" charset="0"/>
                <a:cs typeface="Times New Roman" pitchFamily="18" charset="0"/>
              </a:rPr>
              <a:t>Concept of Social M</a:t>
            </a:r>
            <a:r>
              <a:rPr lang="en-US" sz="2800" b="1" dirty="0" smtClean="0">
                <a:latin typeface="Times New Roman" pitchFamily="18" charset="0"/>
                <a:cs typeface="Times New Roman" pitchFamily="18" charset="0"/>
              </a:rPr>
              <a:t>arketing</a:t>
            </a:r>
            <a:endParaRPr lang="en-US" b="1" dirty="0">
              <a:latin typeface="Times New Roman" pitchFamily="18" charset="0"/>
              <a:cs typeface="Times New Roman" pitchFamily="18" charset="0"/>
            </a:endParaRPr>
          </a:p>
        </p:txBody>
      </p:sp>
      <p:sp>
        <p:nvSpPr>
          <p:cNvPr id="4" name="Title 3"/>
          <p:cNvSpPr>
            <a:spLocks noGrp="1"/>
          </p:cNvSpPr>
          <p:nvPr>
            <p:ph type="title"/>
          </p:nvPr>
        </p:nvSpPr>
        <p:spPr>
          <a:xfrm>
            <a:off x="1981200" y="2438400"/>
            <a:ext cx="5257800" cy="3124200"/>
          </a:xfrm>
          <a:prstGeom prst="triangle">
            <a:avLst>
              <a:gd name="adj" fmla="val 49829"/>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b="1" dirty="0" smtClean="0">
                <a:latin typeface="Times New Roman" pitchFamily="18" charset="0"/>
                <a:cs typeface="Times New Roman" pitchFamily="18" charset="0"/>
              </a:rPr>
              <a:t>Social Marketing Concept</a:t>
            </a:r>
            <a:endParaRPr lang="en-US" sz="2000" b="1" dirty="0">
              <a:latin typeface="Times New Roman" pitchFamily="18" charset="0"/>
              <a:cs typeface="Times New Roman" pitchFamily="18" charset="0"/>
            </a:endParaRPr>
          </a:p>
        </p:txBody>
      </p:sp>
      <p:sp>
        <p:nvSpPr>
          <p:cNvPr id="5" name="Rectangle 4"/>
          <p:cNvSpPr/>
          <p:nvPr/>
        </p:nvSpPr>
        <p:spPr>
          <a:xfrm>
            <a:off x="3429000" y="1828800"/>
            <a:ext cx="2362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Society Human Welfare</a:t>
            </a:r>
            <a:endParaRPr lang="en-US" b="1" dirty="0">
              <a:latin typeface="Times New Roman" pitchFamily="18" charset="0"/>
              <a:cs typeface="Times New Roman" pitchFamily="18" charset="0"/>
            </a:endParaRPr>
          </a:p>
        </p:txBody>
      </p:sp>
      <p:sp>
        <p:nvSpPr>
          <p:cNvPr id="6" name="Rectangle 5"/>
          <p:cNvSpPr/>
          <p:nvPr/>
        </p:nvSpPr>
        <p:spPr>
          <a:xfrm>
            <a:off x="1219200" y="5638800"/>
            <a:ext cx="1981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Consumers Satisfaction</a:t>
            </a:r>
            <a:endParaRPr lang="en-US" b="1" dirty="0">
              <a:latin typeface="Times New Roman" pitchFamily="18" charset="0"/>
              <a:cs typeface="Times New Roman" pitchFamily="18" charset="0"/>
            </a:endParaRPr>
          </a:p>
        </p:txBody>
      </p:sp>
      <p:sp>
        <p:nvSpPr>
          <p:cNvPr id="7" name="Rectangle 6"/>
          <p:cNvSpPr/>
          <p:nvPr/>
        </p:nvSpPr>
        <p:spPr>
          <a:xfrm>
            <a:off x="6248400" y="5638800"/>
            <a:ext cx="20574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atin typeface="Times New Roman" pitchFamily="18" charset="0"/>
                <a:cs typeface="Times New Roman" pitchFamily="18" charset="0"/>
              </a:rPr>
              <a:t>Company Profits</a:t>
            </a:r>
            <a:endParaRPr lang="en-US"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dirty="0" smtClean="0"/>
              <a:t> “Social marketing is the design, implementation and control of programs seeking to increase the acceptability of a social idea or practice in a target group”</a:t>
            </a:r>
          </a:p>
          <a:p>
            <a:pPr algn="just">
              <a:buNone/>
            </a:pPr>
            <a:endParaRPr lang="en-US" dirty="0" smtClean="0"/>
          </a:p>
          <a:p>
            <a:pPr algn="just">
              <a:buFont typeface="Wingdings" pitchFamily="2" charset="2"/>
              <a:buChar char="Ø"/>
            </a:pPr>
            <a:r>
              <a:rPr lang="en-US" dirty="0" smtClean="0"/>
              <a:t>“ Social marketing focuses on application of marketing principles keeping in view the social interest”</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dirty="0" smtClean="0"/>
              <a:t>To maintain long-term relationship with customers by providing good products and services.</a:t>
            </a:r>
          </a:p>
          <a:p>
            <a:pPr>
              <a:buFont typeface="Wingdings" pitchFamily="2" charset="2"/>
              <a:buChar char="Ø"/>
            </a:pPr>
            <a:r>
              <a:rPr lang="en-US" dirty="0" smtClean="0"/>
              <a:t>To refrain the society from bad products and services.</a:t>
            </a:r>
          </a:p>
          <a:p>
            <a:pPr>
              <a:buFont typeface="Wingdings" pitchFamily="2" charset="2"/>
              <a:buChar char="Ø"/>
            </a:pPr>
            <a:r>
              <a:rPr lang="en-US" dirty="0" smtClean="0"/>
              <a:t>To create  a better image in the society for the company than its competitors</a:t>
            </a:r>
          </a:p>
          <a:p>
            <a:pPr>
              <a:buFont typeface="Wingdings" pitchFamily="2" charset="2"/>
              <a:buChar char="Ø"/>
            </a:pPr>
            <a:r>
              <a:rPr lang="en-US" dirty="0" smtClean="0"/>
              <a:t>To carry out its social responsibility</a:t>
            </a:r>
          </a:p>
          <a:p>
            <a:pPr>
              <a:buFont typeface="Wingdings" pitchFamily="2" charset="2"/>
              <a:buChar char="Ø"/>
            </a:pPr>
            <a:r>
              <a:rPr lang="en-US" dirty="0" smtClean="0"/>
              <a:t>Developing community awareness towards its brand</a:t>
            </a:r>
          </a:p>
          <a:p>
            <a:pPr>
              <a:buFont typeface="Wingdings" pitchFamily="2" charset="2"/>
              <a:buChar char="Ø"/>
            </a:pPr>
            <a:r>
              <a:rPr lang="en-US" dirty="0" smtClean="0"/>
              <a:t>To increase consumer base and market share</a:t>
            </a:r>
            <a:endParaRPr lang="en-US" dirty="0"/>
          </a:p>
        </p:txBody>
      </p:sp>
      <p:sp>
        <p:nvSpPr>
          <p:cNvPr id="2" name="Title 1"/>
          <p:cNvSpPr>
            <a:spLocks noGrp="1"/>
          </p:cNvSpPr>
          <p:nvPr>
            <p:ph type="title"/>
          </p:nvPr>
        </p:nvSpPr>
        <p:spPr/>
        <p:txBody>
          <a:bodyPr/>
          <a:lstStyle/>
          <a:p>
            <a:r>
              <a:rPr lang="en-US" dirty="0" smtClean="0">
                <a:solidFill>
                  <a:srgbClr val="FFC000"/>
                </a:solidFill>
              </a:rPr>
              <a:t>Objectives of social marketing</a:t>
            </a:r>
            <a:endParaRPr lang="en-US" dirty="0">
              <a:solidFill>
                <a:srgbClr val="FFC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Social marketing</a:t>
            </a:r>
            <a:endParaRPr lang="en-US" dirty="0"/>
          </a:p>
        </p:txBody>
      </p:sp>
      <p:sp>
        <p:nvSpPr>
          <p:cNvPr id="3" name="Content Placeholder 2"/>
          <p:cNvSpPr>
            <a:spLocks noGrp="1"/>
          </p:cNvSpPr>
          <p:nvPr>
            <p:ph sz="quarter" idx="1"/>
          </p:nvPr>
        </p:nvSpPr>
        <p:spPr>
          <a:xfrm>
            <a:off x="1219200" y="1984248"/>
            <a:ext cx="6096000" cy="3578352"/>
          </a:xfrm>
        </p:spPr>
        <p:txBody>
          <a:bodyPr/>
          <a:lstStyle/>
          <a:p>
            <a:r>
              <a:rPr lang="en-US" dirty="0" smtClean="0"/>
              <a:t>Family planning campaign, </a:t>
            </a:r>
          </a:p>
          <a:p>
            <a:r>
              <a:rPr lang="en-US" dirty="0" smtClean="0"/>
              <a:t>AIDS Awareness programs, </a:t>
            </a:r>
          </a:p>
          <a:p>
            <a:r>
              <a:rPr lang="en-US" dirty="0" smtClean="0"/>
              <a:t>pulse polio campaign,</a:t>
            </a:r>
          </a:p>
          <a:p>
            <a:r>
              <a:rPr lang="en-US" dirty="0" smtClean="0"/>
              <a:t> toilet campaign, </a:t>
            </a:r>
          </a:p>
          <a:p>
            <a:r>
              <a:rPr lang="en-US" dirty="0" smtClean="0"/>
              <a:t>tree plantation etc.</a:t>
            </a:r>
            <a:endParaRPr lang="en-US"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1_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6.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TotalTime>
  <Words>544</Words>
  <Application>Microsoft Office PowerPoint</Application>
  <PresentationFormat>On-screen Show (4:3)</PresentationFormat>
  <Paragraphs>95</Paragraphs>
  <Slides>11</Slides>
  <Notes>0</Notes>
  <HiddenSlides>0</HiddenSlides>
  <MMClips>0</MMClips>
  <ScaleCrop>false</ScaleCrop>
  <HeadingPairs>
    <vt:vector size="4" baseType="variant">
      <vt:variant>
        <vt:lpstr>Theme</vt:lpstr>
      </vt:variant>
      <vt:variant>
        <vt:i4>6</vt:i4>
      </vt:variant>
      <vt:variant>
        <vt:lpstr>Slide Titles</vt:lpstr>
      </vt:variant>
      <vt:variant>
        <vt:i4>11</vt:i4>
      </vt:variant>
    </vt:vector>
  </HeadingPairs>
  <TitlesOfParts>
    <vt:vector size="17" baseType="lpstr">
      <vt:lpstr>Office Theme</vt:lpstr>
      <vt:lpstr>Solstice</vt:lpstr>
      <vt:lpstr>Flow</vt:lpstr>
      <vt:lpstr>Concourse</vt:lpstr>
      <vt:lpstr>1_Solstice</vt:lpstr>
      <vt:lpstr>Civic</vt:lpstr>
      <vt:lpstr>B. Com. Part I  Subject – Principles of Marketing Social Marketing and Green Marketing  </vt:lpstr>
      <vt:lpstr>PRESENTATION OUTLINE</vt:lpstr>
      <vt:lpstr>Slide 3</vt:lpstr>
      <vt:lpstr>Slide 4</vt:lpstr>
      <vt:lpstr>Concept </vt:lpstr>
      <vt:lpstr>Social Marketing Concept</vt:lpstr>
      <vt:lpstr>Definitions</vt:lpstr>
      <vt:lpstr>Objectives of social marketing</vt:lpstr>
      <vt:lpstr>Examples of Social marketing</vt:lpstr>
      <vt:lpstr>Process of social marketing</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Sejal</dc:creator>
  <cp:lastModifiedBy>win7</cp:lastModifiedBy>
  <cp:revision>43</cp:revision>
  <dcterms:created xsi:type="dcterms:W3CDTF">2018-09-07T13:16:22Z</dcterms:created>
  <dcterms:modified xsi:type="dcterms:W3CDTF">2022-01-28T10:30:57Z</dcterms:modified>
</cp:coreProperties>
</file>